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12"/>
  </p:notesMasterIdLst>
  <p:handoutMasterIdLst>
    <p:handoutMasterId r:id="rId13"/>
  </p:handoutMasterIdLst>
  <p:sldIdLst>
    <p:sldId id="256" r:id="rId2"/>
    <p:sldId id="266" r:id="rId3"/>
    <p:sldId id="269" r:id="rId4"/>
    <p:sldId id="270" r:id="rId5"/>
    <p:sldId id="268" r:id="rId6"/>
    <p:sldId id="267" r:id="rId7"/>
    <p:sldId id="271" r:id="rId8"/>
    <p:sldId id="263" r:id="rId9"/>
    <p:sldId id="272" r:id="rId10"/>
    <p:sldId id="273" r:id="rId11"/>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7" pos="2880"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D33"/>
    <a:srgbClr val="DAA600"/>
    <a:srgbClr val="B686DA"/>
    <a:srgbClr val="FFA7A7"/>
    <a:srgbClr val="F2A36E"/>
    <a:srgbClr val="5781C1"/>
    <a:srgbClr val="4F3C05"/>
    <a:srgbClr val="F7F7F7"/>
    <a:srgbClr val="7294C7"/>
    <a:srgbClr val="768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84" autoAdjust="0"/>
    <p:restoredTop sz="96837" autoAdjust="0"/>
  </p:normalViewPr>
  <p:slideViewPr>
    <p:cSldViewPr snapToGrid="0" showGuides="1">
      <p:cViewPr varScale="1">
        <p:scale>
          <a:sx n="144" d="100"/>
          <a:sy n="144" d="100"/>
        </p:scale>
        <p:origin x="488" y="184"/>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p:scale>
          <a:sx n="75" d="100"/>
          <a:sy n="75" d="100"/>
        </p:scale>
        <p:origin x="3990" y="69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6768" y="1"/>
            <a:ext cx="3011699" cy="463696"/>
          </a:xfrm>
          <a:prstGeom prst="rect">
            <a:avLst/>
          </a:prstGeom>
        </p:spPr>
        <p:txBody>
          <a:bodyPr vert="horz" lIns="91440" tIns="45720" rIns="91440" bIns="45720" rtlCol="0"/>
          <a:lstStyle>
            <a:lvl1pPr algn="r">
              <a:defRPr sz="1200"/>
            </a:lvl1pPr>
          </a:lstStyle>
          <a:p>
            <a:fld id="{67F32F8B-429E-45D3-A6EF-7110C94B56DE}" type="datetimeFigureOut">
              <a:rPr lang="en-US" smtClean="0"/>
              <a:t>4/14/19</a:t>
            </a:fld>
            <a:endParaRPr lang="en-US"/>
          </a:p>
        </p:txBody>
      </p:sp>
      <p:sp>
        <p:nvSpPr>
          <p:cNvPr id="4" name="Footer Placeholder 3"/>
          <p:cNvSpPr>
            <a:spLocks noGrp="1"/>
          </p:cNvSpPr>
          <p:nvPr>
            <p:ph type="ftr" sz="quarter" idx="2"/>
          </p:nvPr>
        </p:nvSpPr>
        <p:spPr>
          <a:xfrm>
            <a:off x="0" y="8772379"/>
            <a:ext cx="3011699" cy="46369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379"/>
            <a:ext cx="3011699" cy="463696"/>
          </a:xfrm>
          <a:prstGeom prst="rect">
            <a:avLst/>
          </a:prstGeom>
        </p:spPr>
        <p:txBody>
          <a:bodyPr vert="horz" lIns="91440" tIns="45720" rIns="91440" bIns="45720" rtlCol="0" anchor="b"/>
          <a:lstStyle>
            <a:lvl1pPr algn="r">
              <a:defRPr sz="1200"/>
            </a:lvl1pPr>
          </a:lstStyle>
          <a:p>
            <a:fld id="{D0A90A03-D856-401F-8EAD-377E18EE9FD0}" type="slidenum">
              <a:rPr lang="en-US" smtClean="0"/>
              <a:t>‹#›</a:t>
            </a:fld>
            <a:endParaRPr lang="en-US"/>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1075" y="290513"/>
            <a:ext cx="4987925" cy="2805529"/>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222638" y="3238363"/>
            <a:ext cx="6504800" cy="5740537"/>
          </a:xfrm>
          <a:prstGeom prst="rect">
            <a:avLst/>
          </a:prstGeom>
        </p:spPr>
        <p:txBody>
          <a:bodyPr vert="horz" lIns="92437" tIns="46219" rIns="92437" bIns="46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7" tIns="46219" rIns="92437" bIns="46219" rtlCol="0" anchor="b"/>
          <a:lstStyle>
            <a:lvl1pPr algn="r">
              <a:defRPr sz="1000">
                <a:latin typeface="Trebuchet MS" panose="020B0603020202020204" pitchFamily="34" charset="0"/>
              </a:defRPr>
            </a:lvl1pPr>
          </a:lstStyle>
          <a:p>
            <a:fld id="{F42FCFFD-459B-4F74-BD48-8157E1337D42}" type="slidenum">
              <a:rPr lang="en-US" smtClean="0"/>
              <a:pPr/>
              <a:t>‹#›</a:t>
            </a:fld>
            <a:endParaRPr lang="en-US"/>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685800" rtl="0" eaLnBrk="1" latinLnBrk="0" hangingPunct="1">
      <a:defRPr sz="2200" kern="1200">
        <a:solidFill>
          <a:schemeClr val="tx1"/>
        </a:solidFill>
        <a:latin typeface="Trebuchet MS" panose="020B0603020202020204" pitchFamily="34" charset="0"/>
        <a:ea typeface="+mn-ea"/>
        <a:cs typeface="+mn-cs"/>
      </a:defRPr>
    </a:lvl1pPr>
    <a:lvl2pPr marL="342900" algn="l" defTabSz="685800" rtl="0" eaLnBrk="1" latinLnBrk="0" hangingPunct="1">
      <a:defRPr sz="2200" kern="1200">
        <a:solidFill>
          <a:schemeClr val="tx1"/>
        </a:solidFill>
        <a:latin typeface="Trebuchet MS" panose="020B0603020202020204" pitchFamily="34" charset="0"/>
        <a:ea typeface="+mn-ea"/>
        <a:cs typeface="+mn-cs"/>
      </a:defRPr>
    </a:lvl2pPr>
    <a:lvl3pPr marL="685800" algn="l" defTabSz="685800" rtl="0" eaLnBrk="1" latinLnBrk="0" hangingPunct="1">
      <a:defRPr sz="2200" kern="1200">
        <a:solidFill>
          <a:schemeClr val="tx1"/>
        </a:solidFill>
        <a:latin typeface="Trebuchet MS" panose="020B0603020202020204" pitchFamily="34" charset="0"/>
        <a:ea typeface="+mn-ea"/>
        <a:cs typeface="+mn-cs"/>
      </a:defRPr>
    </a:lvl3pPr>
    <a:lvl4pPr marL="1028700" algn="l" defTabSz="685800" rtl="0" eaLnBrk="1" latinLnBrk="0" hangingPunct="1">
      <a:defRPr sz="2200" kern="1200">
        <a:solidFill>
          <a:schemeClr val="tx1"/>
        </a:solidFill>
        <a:latin typeface="Trebuchet MS" panose="020B0603020202020204" pitchFamily="34" charset="0"/>
        <a:ea typeface="+mn-ea"/>
        <a:cs typeface="+mn-cs"/>
      </a:defRPr>
    </a:lvl4pPr>
    <a:lvl5pPr marL="1371600" algn="l" defTabSz="685800" rtl="0" eaLnBrk="1" latinLnBrk="0" hangingPunct="1">
      <a:defRPr sz="2200" kern="1200">
        <a:solidFill>
          <a:schemeClr val="tx1"/>
        </a:solidFill>
        <a:latin typeface="Trebuchet MS" panose="020B0603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4614203" cy="5143500"/>
          </a:xfrm>
          <a:prstGeom prst="rect">
            <a:avLst/>
          </a:prstGeom>
        </p:spPr>
      </p:pic>
      <p:grpSp>
        <p:nvGrpSpPr>
          <p:cNvPr id="2" name="Group 1"/>
          <p:cNvGrpSpPr/>
          <p:nvPr userDrawn="1"/>
        </p:nvGrpSpPr>
        <p:grpSpPr>
          <a:xfrm>
            <a:off x="3406665" y="0"/>
            <a:ext cx="5708379" cy="5143500"/>
            <a:chOff x="3435621" y="0"/>
            <a:chExt cx="5708379" cy="5143500"/>
          </a:xfrm>
        </p:grpSpPr>
        <p:sp useBgFill="1">
          <p:nvSpPr>
            <p:cNvPr id="15"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
        <p:nvSpPr>
          <p:cNvPr id="16"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17"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18"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207687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pos="40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7597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317901" y="1216821"/>
            <a:ext cx="4196953"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1"/>
            <a:ext cx="4244579"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903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5469" y="1184672"/>
            <a:ext cx="418271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315469" y="1802606"/>
            <a:ext cx="418271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184672"/>
            <a:ext cx="432234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4629150" y="1802606"/>
            <a:ext cx="432234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545612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26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6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81100"/>
          </a:xfrm>
        </p:spPr>
        <p:txBody>
          <a:bodyPr/>
          <a:lstStyle>
            <a:lvl1pPr algn="ctr">
              <a:defRPr>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4182071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6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6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photo whit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461941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8"/>
          <p:cNvSpPr/>
          <p:nvPr/>
        </p:nvSpPr>
        <p:spPr>
          <a:xfrm>
            <a:off x="2459831"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 name="Picture 10"/>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a:off x="2075260"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44259" y="4663393"/>
            <a:ext cx="2013821" cy="393192"/>
          </a:xfrm>
          <a:prstGeom prst="rect">
            <a:avLst/>
          </a:prstGeom>
        </p:spPr>
      </p:pic>
    </p:spTree>
    <p:extLst>
      <p:ext uri="{BB962C8B-B14F-4D97-AF65-F5344CB8AC3E}">
        <p14:creationId xmlns:p14="http://schemas.microsoft.com/office/powerpoint/2010/main" val="1598778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photo blue">
    <p:spTree>
      <p:nvGrpSpPr>
        <p:cNvPr id="1" name=""/>
        <p:cNvGrpSpPr/>
        <p:nvPr/>
      </p:nvGrpSpPr>
      <p:grpSpPr>
        <a:xfrm>
          <a:off x="0" y="0"/>
          <a:ext cx="0" cy="0"/>
          <a:chOff x="0" y="0"/>
          <a:chExt cx="0" cy="0"/>
        </a:xfrm>
      </p:grpSpPr>
      <p:pic>
        <p:nvPicPr>
          <p:cNvPr id="2"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524591" y="0"/>
            <a:ext cx="461941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p:cNvGrpSpPr/>
          <p:nvPr userDrawn="1"/>
        </p:nvGrpSpPr>
        <p:grpSpPr>
          <a:xfrm>
            <a:off x="0" y="0"/>
            <a:ext cx="7187805" cy="5143500"/>
            <a:chOff x="0" y="0"/>
            <a:chExt cx="7187805" cy="5143500"/>
          </a:xfrm>
        </p:grpSpPr>
        <p:sp useBgFill="1">
          <p:nvSpPr>
            <p:cNvPr id="3" name="Rectangle 8"/>
            <p:cNvSpPr/>
            <p:nvPr/>
          </p:nvSpPr>
          <p:spPr>
            <a:xfrm flipH="1">
              <a:off x="0"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 name="Picture 9"/>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flipH="1">
              <a:off x="5897167"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Tree>
    <p:extLst>
      <p:ext uri="{BB962C8B-B14F-4D97-AF65-F5344CB8AC3E}">
        <p14:creationId xmlns:p14="http://schemas.microsoft.com/office/powerpoint/2010/main" val="3934153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sz="2400"/>
            </a:lvl1pPr>
            <a:lvl2pPr marL="289322" indent="-96441">
              <a:spcBef>
                <a:spcPts val="0"/>
              </a:spcBef>
              <a:spcAft>
                <a:spcPts val="506"/>
              </a:spcAft>
              <a:buClr>
                <a:schemeClr val="accent6">
                  <a:lumMod val="60000"/>
                  <a:lumOff val="40000"/>
                </a:schemeClr>
              </a:buClr>
              <a:buFont typeface="Arial" panose="020B0604020202020204" pitchFamily="34" charset="0"/>
              <a:buChar char="•"/>
              <a:defRPr sz="1800"/>
            </a:lvl2pPr>
            <a:lvl3pPr marL="482204" indent="-96441">
              <a:spcBef>
                <a:spcPts val="0"/>
              </a:spcBef>
              <a:spcAft>
                <a:spcPts val="506"/>
              </a:spcAft>
              <a:buClr>
                <a:schemeClr val="accent6">
                  <a:lumMod val="60000"/>
                  <a:lumOff val="40000"/>
                </a:schemeClr>
              </a:buClr>
              <a:buFont typeface="Arial" panose="020B0604020202020204" pitchFamily="34" charset="0"/>
              <a:buChar char="•"/>
              <a:defRPr sz="1800"/>
            </a:lvl3pPr>
            <a:lvl4pPr marL="675085" indent="-96441">
              <a:spcBef>
                <a:spcPts val="0"/>
              </a:spcBef>
              <a:spcAft>
                <a:spcPts val="506"/>
              </a:spcAft>
              <a:buClr>
                <a:schemeClr val="accent6">
                  <a:lumMod val="60000"/>
                  <a:lumOff val="40000"/>
                </a:schemeClr>
              </a:buClr>
              <a:buFont typeface="Arial" panose="020B0604020202020204" pitchFamily="34" charset="0"/>
              <a:buChar char="•"/>
              <a:defRPr sz="1200"/>
            </a:lvl4pPr>
            <a:lvl5pPr marL="867966" indent="-96441">
              <a:spcBef>
                <a:spcPts val="0"/>
              </a:spcBef>
              <a:spcAft>
                <a:spcPts val="506"/>
              </a:spcAft>
              <a:buClr>
                <a:schemeClr val="accent6">
                  <a:lumMod val="60000"/>
                  <a:lumOff val="4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3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 y="0"/>
            <a:ext cx="9144000" cy="11811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84600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06" y="0"/>
            <a:ext cx="4681896"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63223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15:guide id="1" pos="40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ueSideBar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a:lvl1pPr>
            <a:lvl2pPr marL="289322" indent="-96441">
              <a:spcBef>
                <a:spcPts val="0"/>
              </a:spcBef>
              <a:spcAft>
                <a:spcPts val="506"/>
              </a:spcAft>
              <a:buClr>
                <a:schemeClr val="accent6">
                  <a:lumMod val="60000"/>
                  <a:lumOff val="40000"/>
                </a:schemeClr>
              </a:buClr>
              <a:buFont typeface="Arial" panose="020B0604020202020204" pitchFamily="34" charset="0"/>
              <a:buChar char="•"/>
              <a:defRPr/>
            </a:lvl2pPr>
            <a:lvl3pPr marL="482204" indent="-96441">
              <a:spcBef>
                <a:spcPts val="0"/>
              </a:spcBef>
              <a:spcAft>
                <a:spcPts val="506"/>
              </a:spcAft>
              <a:buClr>
                <a:schemeClr val="accent6">
                  <a:lumMod val="60000"/>
                  <a:lumOff val="40000"/>
                </a:schemeClr>
              </a:buClr>
              <a:buFont typeface="Arial" panose="020B0604020202020204" pitchFamily="34" charset="0"/>
              <a:buChar char="•"/>
              <a:defRPr/>
            </a:lvl3pPr>
            <a:lvl4pPr marL="675085" indent="-96441">
              <a:spcBef>
                <a:spcPts val="0"/>
              </a:spcBef>
              <a:spcAft>
                <a:spcPts val="506"/>
              </a:spcAft>
              <a:buClr>
                <a:schemeClr val="accent6">
                  <a:lumMod val="60000"/>
                  <a:lumOff val="40000"/>
                </a:schemeClr>
              </a:buClr>
              <a:buFont typeface="Arial" panose="020B0604020202020204" pitchFamily="34" charset="0"/>
              <a:buChar char="•"/>
              <a:defRPr/>
            </a:lvl4pPr>
            <a:lvl5pPr marL="867966" indent="-96441">
              <a:spcBef>
                <a:spcPts val="0"/>
              </a:spcBef>
              <a:spcAft>
                <a:spcPts val="506"/>
              </a:spcAft>
              <a:buClr>
                <a:schemeClr val="accent6">
                  <a:lumMod val="60000"/>
                  <a:lumOff val="4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04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ue Side 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Tree>
    <p:extLst>
      <p:ext uri="{BB962C8B-B14F-4D97-AF65-F5344CB8AC3E}">
        <p14:creationId xmlns:p14="http://schemas.microsoft.com/office/powerpoint/2010/main" val="2466592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pic>
        <p:nvPicPr>
          <p:cNvPr id="7"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9672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1_Two Content">
    <p:spTree>
      <p:nvGrpSpPr>
        <p:cNvPr id="1" name=""/>
        <p:cNvGrpSpPr/>
        <p:nvPr/>
      </p:nvGrpSpPr>
      <p:grpSpPr>
        <a:xfrm>
          <a:off x="0" y="0"/>
          <a:ext cx="0" cy="0"/>
          <a:chOff x="0" y="0"/>
          <a:chExt cx="0" cy="0"/>
        </a:xfrm>
      </p:grpSpPr>
      <p:pic>
        <p:nvPicPr>
          <p:cNvPr id="5" name="Picture 5"/>
          <p:cNvPicPr>
            <a:picLocks noChangeAspect="1"/>
          </p:cNvPicPr>
          <p:nvPr/>
        </p:nvPicPr>
        <p:blipFill rotWithShape="1">
          <a:blip r:embed="rId2"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17901" y="1216822"/>
            <a:ext cx="4196953"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2"/>
            <a:ext cx="4244579"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339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88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ck ">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62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42682" cy="5143500"/>
          </a:xfrm>
          <a:prstGeom prst="rect">
            <a:avLst/>
          </a:prstGeom>
        </p:spPr>
      </p:pic>
      <p:grpSp>
        <p:nvGrpSpPr>
          <p:cNvPr id="12" name="Group 11"/>
          <p:cNvGrpSpPr/>
          <p:nvPr userDrawn="1"/>
        </p:nvGrpSpPr>
        <p:grpSpPr>
          <a:xfrm>
            <a:off x="3406665" y="0"/>
            <a:ext cx="5708379" cy="5143500"/>
            <a:chOff x="3435621" y="0"/>
            <a:chExt cx="5708379" cy="5143500"/>
          </a:xfrm>
        </p:grpSpPr>
        <p:sp useBgFill="1">
          <p:nvSpPr>
            <p:cNvPr id="13"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4"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0"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1"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2"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73453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355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23869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73601"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45695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0075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61103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7879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241879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Blue B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31357" cy="5143500"/>
          </a:xfrm>
          <a:prstGeom prst="rect">
            <a:avLst/>
          </a:prstGeom>
        </p:spPr>
      </p:pic>
      <p:grpSp>
        <p:nvGrpSpPr>
          <p:cNvPr id="14" name="Group 13"/>
          <p:cNvGrpSpPr/>
          <p:nvPr userDrawn="1"/>
        </p:nvGrpSpPr>
        <p:grpSpPr>
          <a:xfrm>
            <a:off x="3406665" y="0"/>
            <a:ext cx="5708379" cy="5143500"/>
            <a:chOff x="3435621" y="0"/>
            <a:chExt cx="5708379" cy="5143500"/>
          </a:xfrm>
        </p:grpSpPr>
        <p:sp useBgFill="1">
          <p:nvSpPr>
            <p:cNvPr id="16"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7"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218462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901" y="0"/>
            <a:ext cx="8826099" cy="11811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317901" y="1115736"/>
            <a:ext cx="8826099" cy="4027764"/>
          </a:xfrm>
        </p:spPr>
        <p:txBody>
          <a:bodyPr>
            <a:normAutofit/>
          </a:bodyPr>
          <a:lstStyle>
            <a:lvl1pPr marL="130969" indent="-130969">
              <a:spcBef>
                <a:spcPts val="0"/>
              </a:spcBef>
              <a:spcAft>
                <a:spcPts val="675"/>
              </a:spcAft>
              <a:buClr>
                <a:schemeClr val="bg1">
                  <a:lumMod val="85000"/>
                </a:schemeClr>
              </a:buClr>
              <a:buFont typeface="Arial" panose="020B0604020202020204" pitchFamily="34" charset="0"/>
              <a:buChar char="•"/>
              <a:defRPr sz="2400"/>
            </a:lvl1pPr>
            <a:lvl2pPr marL="289322" indent="-96441">
              <a:spcBef>
                <a:spcPts val="0"/>
              </a:spcBef>
              <a:spcAft>
                <a:spcPts val="675"/>
              </a:spcAft>
              <a:buClr>
                <a:schemeClr val="bg1">
                  <a:lumMod val="85000"/>
                </a:schemeClr>
              </a:buClr>
              <a:buFont typeface="Arial" panose="020B0604020202020204" pitchFamily="34" charset="0"/>
              <a:buChar char="•"/>
              <a:defRPr sz="1800"/>
            </a:lvl2pPr>
            <a:lvl3pPr marL="482204" indent="-96441">
              <a:spcBef>
                <a:spcPts val="0"/>
              </a:spcBef>
              <a:spcAft>
                <a:spcPts val="675"/>
              </a:spcAft>
              <a:buClr>
                <a:schemeClr val="bg1">
                  <a:lumMod val="85000"/>
                </a:schemeClr>
              </a:buClr>
              <a:buFont typeface="Arial" panose="020B0604020202020204" pitchFamily="34" charset="0"/>
              <a:buChar char="•"/>
              <a:defRPr sz="1200"/>
            </a:lvl3pPr>
            <a:lvl4pPr marL="675085" indent="-96441">
              <a:spcBef>
                <a:spcPts val="0"/>
              </a:spcBef>
              <a:spcAft>
                <a:spcPts val="675"/>
              </a:spcAft>
              <a:buClr>
                <a:schemeClr val="bg1">
                  <a:lumMod val="85000"/>
                </a:schemeClr>
              </a:buClr>
              <a:buFont typeface="Arial" panose="020B0604020202020204" pitchFamily="34" charset="0"/>
              <a:buChar char="•"/>
              <a:defRPr sz="1200"/>
            </a:lvl4pPr>
            <a:lvl5pPr marL="867966" indent="-96441">
              <a:spcBef>
                <a:spcPts val="0"/>
              </a:spcBef>
              <a:spcAft>
                <a:spcPts val="675"/>
              </a:spcAft>
              <a:buClr>
                <a:schemeClr val="bg1">
                  <a:lumMod val="85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125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141464" y="4694954"/>
            <a:ext cx="1852411" cy="361678"/>
          </a:xfrm>
          <a:prstGeom prst="rect">
            <a:avLst/>
          </a:prstGeom>
        </p:spPr>
      </p:pic>
      <p:sp>
        <p:nvSpPr>
          <p:cNvPr id="1026" name="Title Placeholder 1"/>
          <p:cNvSpPr>
            <a:spLocks noGrp="1"/>
          </p:cNvSpPr>
          <p:nvPr>
            <p:ph type="title"/>
          </p:nvPr>
        </p:nvSpPr>
        <p:spPr bwMode="auto">
          <a:xfrm>
            <a:off x="317901" y="0"/>
            <a:ext cx="8826099"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17901" y="1181101"/>
            <a:ext cx="8826099" cy="396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AutoShape 11"/>
          <p:cNvSpPr>
            <a:spLocks noChangeAspect="1" noChangeArrowheads="1" noTextEdit="1"/>
          </p:cNvSpPr>
          <p:nvPr userDrawn="1"/>
        </p:nvSpPr>
        <p:spPr bwMode="auto">
          <a:xfrm>
            <a:off x="7602141" y="4575575"/>
            <a:ext cx="1360884" cy="48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Trebuchet MS"/>
              <a:ea typeface="ＭＳ Ｐゴシック" charset="0"/>
              <a:cs typeface="+mn-cs"/>
            </a:endParaRPr>
          </a:p>
        </p:txBody>
      </p:sp>
    </p:spTree>
    <p:extLst>
      <p:ext uri="{BB962C8B-B14F-4D97-AF65-F5344CB8AC3E}">
        <p14:creationId xmlns:p14="http://schemas.microsoft.com/office/powerpoint/2010/main" val="32799116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41" r:id="rId14"/>
    <p:sldLayoutId id="2147483729" r:id="rId15"/>
    <p:sldLayoutId id="2147483730" r:id="rId16"/>
    <p:sldLayoutId id="2147483731" r:id="rId17"/>
    <p:sldLayoutId id="2147483732" r:id="rId18"/>
    <p:sldLayoutId id="2147483740" r:id="rId19"/>
    <p:sldLayoutId id="2147483733" r:id="rId20"/>
    <p:sldLayoutId id="2147483735" r:id="rId21"/>
    <p:sldLayoutId id="2147483736" r:id="rId22"/>
    <p:sldLayoutId id="2147483737" r:id="rId23"/>
    <p:sldLayoutId id="2147483738" r:id="rId24"/>
    <p:sldLayoutId id="2147483739" r:id="rId25"/>
  </p:sldLayoutIdLst>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xStyles>
    <p:titleStyle>
      <a:lvl1pPr algn="l" defTabSz="385763" rtl="0" eaLnBrk="0" fontAlgn="base" hangingPunct="0">
        <a:lnSpc>
          <a:spcPct val="90000"/>
        </a:lnSpc>
        <a:spcBef>
          <a:spcPct val="0"/>
        </a:spcBef>
        <a:spcAft>
          <a:spcPct val="0"/>
        </a:spcAft>
        <a:defRPr sz="3600" kern="1200">
          <a:solidFill>
            <a:schemeClr val="tx2">
              <a:lumMod val="75000"/>
            </a:schemeClr>
          </a:solidFill>
          <a:latin typeface="Palatino Linotype" panose="02040502050505030304" pitchFamily="18" charset="0"/>
          <a:ea typeface="+mj-ea"/>
          <a:cs typeface="+mj-cs"/>
        </a:defRPr>
      </a:lvl1pPr>
      <a:lvl2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2pPr>
      <a:lvl3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3pPr>
      <a:lvl4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4pPr>
      <a:lvl5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5pPr>
      <a:lvl6pPr marL="25717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6pPr>
      <a:lvl7pPr marL="51435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7pPr>
      <a:lvl8pPr marL="77152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8pPr>
      <a:lvl9pPr marL="102870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9pPr>
    </p:titleStyle>
    <p:body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s://www.cbinsights.com/research/jobs-automation-artificial-intelligence-risk/" TargetMode="External"/><Relationship Id="rId3" Type="http://schemas.openxmlformats.org/officeDocument/2006/relationships/hyperlink" Target="https://hackernoon.com/ai-smart-contracts-the-past-present-and-future-625d3416807b" TargetMode="External"/><Relationship Id="rId7" Type="http://schemas.openxmlformats.org/officeDocument/2006/relationships/hyperlink" Target="https://www.bonline.com/blog/what-is-gdpr/" TargetMode="External"/><Relationship Id="rId2" Type="http://schemas.openxmlformats.org/officeDocument/2006/relationships/hyperlink" Target="https://cialforcdlc.blogspot.com/2018/11/asmart-contract-is-computer-code.html" TargetMode="External"/><Relationship Id="rId1" Type="http://schemas.openxmlformats.org/officeDocument/2006/relationships/slideLayout" Target="../slideLayouts/slideLayout21.xml"/><Relationship Id="rId6" Type="http://schemas.openxmlformats.org/officeDocument/2006/relationships/hyperlink" Target="https://medium.com/applicature/utilization-of-distributed-technologies-for-custom-solutions-public-private-and-hybrid-570a1e14852" TargetMode="External"/><Relationship Id="rId5" Type="http://schemas.openxmlformats.org/officeDocument/2006/relationships/hyperlink" Target="https://blockchainhub.net/blockchains-and-distributed-ledger-technologies-in-general/" TargetMode="External"/><Relationship Id="rId4" Type="http://schemas.openxmlformats.org/officeDocument/2006/relationships/hyperlink" Target="https://www.slideshare.net/narnoli/blockchain-basics-7683647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latin typeface="Calibri" panose="020F0502020204030204" pitchFamily="34" charset="0"/>
                <a:cs typeface="Calibri" panose="020F0502020204030204" pitchFamily="34" charset="0"/>
              </a:rPr>
              <a:t>GDPR Compliant Public Blockchain using AI Smart Contract</a:t>
            </a:r>
            <a:endParaRPr lang="en-US" sz="3200" dirty="0">
              <a:latin typeface="+mn-lt"/>
            </a:endParaRPr>
          </a:p>
        </p:txBody>
      </p:sp>
      <p:sp>
        <p:nvSpPr>
          <p:cNvPr id="3" name="Subtitle 2"/>
          <p:cNvSpPr>
            <a:spLocks noGrp="1"/>
          </p:cNvSpPr>
          <p:nvPr>
            <p:ph type="subTitle" idx="1"/>
          </p:nvPr>
        </p:nvSpPr>
        <p:spPr/>
        <p:txBody>
          <a:bodyPr/>
          <a:lstStyle/>
          <a:p>
            <a:r>
              <a:rPr lang="en-US" sz="1600" dirty="0"/>
              <a:t>MSDS 7349 : </a:t>
            </a:r>
            <a:r>
              <a:rPr lang="en-US" sz="1600" dirty="0" err="1"/>
              <a:t>Data|network</a:t>
            </a:r>
            <a:r>
              <a:rPr lang="en-US" sz="1600" dirty="0"/>
              <a:t> Security</a:t>
            </a:r>
          </a:p>
        </p:txBody>
      </p:sp>
      <p:sp>
        <p:nvSpPr>
          <p:cNvPr id="4" name="Text Placeholder 3"/>
          <p:cNvSpPr>
            <a:spLocks noGrp="1"/>
          </p:cNvSpPr>
          <p:nvPr>
            <p:ph type="body" sz="quarter" idx="10"/>
          </p:nvPr>
        </p:nvSpPr>
        <p:spPr/>
        <p:txBody>
          <a:bodyPr/>
          <a:lstStyle/>
          <a:p>
            <a:r>
              <a:rPr lang="en-US" dirty="0"/>
              <a:t>By Andy Ho , An Nguyen, Jodi </a:t>
            </a:r>
            <a:r>
              <a:rPr lang="en-US" dirty="0" err="1"/>
              <a:t>Pafford</a:t>
            </a:r>
            <a:endParaRPr lang="en-US" dirty="0"/>
          </a:p>
        </p:txBody>
      </p:sp>
    </p:spTree>
    <p:extLst>
      <p:ext uri="{BB962C8B-B14F-4D97-AF65-F5344CB8AC3E}">
        <p14:creationId xmlns:p14="http://schemas.microsoft.com/office/powerpoint/2010/main" val="659791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17500" y="123355"/>
            <a:ext cx="8826500" cy="715581"/>
          </a:xfrm>
        </p:spPr>
        <p:txBody>
          <a:bodyPr/>
          <a:lstStyle/>
          <a:p>
            <a:r>
              <a:rPr lang="en-US" sz="1600" b="1" dirty="0">
                <a:solidFill>
                  <a:schemeClr val="tx1"/>
                </a:solidFill>
                <a:latin typeface="+mn-lt"/>
              </a:rPr>
              <a:t>REFERENCES</a:t>
            </a:r>
          </a:p>
        </p:txBody>
      </p:sp>
      <p:sp>
        <p:nvSpPr>
          <p:cNvPr id="4" name="TextBox 3">
            <a:extLst>
              <a:ext uri="{FF2B5EF4-FFF2-40B4-BE49-F238E27FC236}">
                <a16:creationId xmlns:a16="http://schemas.microsoft.com/office/drawing/2014/main" id="{D35FE29A-D21D-E943-A2A1-080A82973E9A}"/>
              </a:ext>
            </a:extLst>
          </p:cNvPr>
          <p:cNvSpPr txBox="1"/>
          <p:nvPr/>
        </p:nvSpPr>
        <p:spPr>
          <a:xfrm>
            <a:off x="559293" y="2969322"/>
            <a:ext cx="7067961" cy="923330"/>
          </a:xfrm>
          <a:prstGeom prst="rect">
            <a:avLst/>
          </a:prstGeom>
          <a:noFill/>
        </p:spPr>
        <p:txBody>
          <a:bodyPr wrap="none" rtlCol="0">
            <a:spAutoFit/>
          </a:bodyPr>
          <a:lstStyle/>
          <a:p>
            <a:r>
              <a:rPr lang="en-US" dirty="0"/>
              <a:t>Smart Contracts</a:t>
            </a:r>
          </a:p>
          <a:p>
            <a:r>
              <a:rPr lang="en-US" dirty="0">
                <a:hlinkClick r:id="rId2"/>
              </a:rPr>
              <a:t>https://cialforcdlc.blogspot.com/2018/11/asmart-contract-is-computer-code.html</a:t>
            </a:r>
            <a:endParaRPr lang="en-US" dirty="0"/>
          </a:p>
          <a:p>
            <a:r>
              <a:rPr lang="en-US" dirty="0">
                <a:hlinkClick r:id="rId3"/>
              </a:rPr>
              <a:t>https://hackernoon.com/ai-smart-contracts-the-past-present-and-future-625d3416807b</a:t>
            </a:r>
            <a:endParaRPr lang="en-US" dirty="0"/>
          </a:p>
          <a:p>
            <a:endParaRPr lang="en-US" dirty="0"/>
          </a:p>
        </p:txBody>
      </p:sp>
      <p:sp>
        <p:nvSpPr>
          <p:cNvPr id="5" name="TextBox 4">
            <a:extLst>
              <a:ext uri="{FF2B5EF4-FFF2-40B4-BE49-F238E27FC236}">
                <a16:creationId xmlns:a16="http://schemas.microsoft.com/office/drawing/2014/main" id="{93DF3369-6CD2-C040-A2AA-A08CD9A80D7B}"/>
              </a:ext>
            </a:extLst>
          </p:cNvPr>
          <p:cNvSpPr txBox="1"/>
          <p:nvPr/>
        </p:nvSpPr>
        <p:spPr>
          <a:xfrm>
            <a:off x="559293" y="835351"/>
            <a:ext cx="7670307" cy="1338828"/>
          </a:xfrm>
          <a:prstGeom prst="rect">
            <a:avLst/>
          </a:prstGeom>
          <a:noFill/>
        </p:spPr>
        <p:txBody>
          <a:bodyPr wrap="square" rtlCol="0">
            <a:spAutoFit/>
          </a:bodyPr>
          <a:lstStyle/>
          <a:p>
            <a:r>
              <a:rPr lang="en-US" dirty="0"/>
              <a:t>Blockchain</a:t>
            </a:r>
          </a:p>
          <a:p>
            <a:r>
              <a:rPr lang="en-US" dirty="0">
                <a:hlinkClick r:id="rId4"/>
              </a:rPr>
              <a:t>https://www.slideshare.net/narnoli/blockchain-basics-76836475</a:t>
            </a:r>
            <a:endParaRPr lang="en-US" dirty="0"/>
          </a:p>
          <a:p>
            <a:r>
              <a:rPr lang="en-US" dirty="0">
                <a:hlinkClick r:id="rId5"/>
              </a:rPr>
              <a:t>https://blockchainhub.net/blockchains-and-distributed-ledger-technologies-in-general/</a:t>
            </a:r>
            <a:endParaRPr lang="en-US" dirty="0"/>
          </a:p>
          <a:p>
            <a:r>
              <a:rPr lang="en-US" dirty="0">
                <a:hlinkClick r:id="rId6"/>
              </a:rPr>
              <a:t>https://medium.com/applicature/utilization-of-distributed-technologies-for-custom-solutions-public-private-and-hybrid-570a1e14852</a:t>
            </a:r>
            <a:endParaRPr lang="en-US" dirty="0"/>
          </a:p>
          <a:p>
            <a:endParaRPr lang="en-US" dirty="0"/>
          </a:p>
        </p:txBody>
      </p:sp>
      <p:sp>
        <p:nvSpPr>
          <p:cNvPr id="7" name="TextBox 6">
            <a:extLst>
              <a:ext uri="{FF2B5EF4-FFF2-40B4-BE49-F238E27FC236}">
                <a16:creationId xmlns:a16="http://schemas.microsoft.com/office/drawing/2014/main" id="{EFCB651D-8C4A-E849-8BC0-6E7D5574BEBD}"/>
              </a:ext>
            </a:extLst>
          </p:cNvPr>
          <p:cNvSpPr txBox="1"/>
          <p:nvPr/>
        </p:nvSpPr>
        <p:spPr>
          <a:xfrm>
            <a:off x="559293" y="2188733"/>
            <a:ext cx="3800336" cy="715581"/>
          </a:xfrm>
          <a:prstGeom prst="rect">
            <a:avLst/>
          </a:prstGeom>
          <a:noFill/>
        </p:spPr>
        <p:txBody>
          <a:bodyPr wrap="none" rtlCol="0">
            <a:spAutoFit/>
          </a:bodyPr>
          <a:lstStyle/>
          <a:p>
            <a:r>
              <a:rPr lang="en-US" dirty="0"/>
              <a:t>GDPR</a:t>
            </a:r>
          </a:p>
          <a:p>
            <a:r>
              <a:rPr lang="en-US" dirty="0">
                <a:hlinkClick r:id="rId7"/>
              </a:rPr>
              <a:t>https://www.bonline.com/blog/what-is-gdpr/</a:t>
            </a:r>
            <a:endParaRPr lang="en-US" dirty="0"/>
          </a:p>
          <a:p>
            <a:endParaRPr lang="en-US" dirty="0"/>
          </a:p>
        </p:txBody>
      </p:sp>
      <p:sp>
        <p:nvSpPr>
          <p:cNvPr id="8" name="TextBox 7">
            <a:extLst>
              <a:ext uri="{FF2B5EF4-FFF2-40B4-BE49-F238E27FC236}">
                <a16:creationId xmlns:a16="http://schemas.microsoft.com/office/drawing/2014/main" id="{D41B03CA-3737-E440-A06C-A175A2484ED2}"/>
              </a:ext>
            </a:extLst>
          </p:cNvPr>
          <p:cNvSpPr txBox="1"/>
          <p:nvPr/>
        </p:nvSpPr>
        <p:spPr>
          <a:xfrm>
            <a:off x="559293" y="3892652"/>
            <a:ext cx="6680931" cy="715581"/>
          </a:xfrm>
          <a:prstGeom prst="rect">
            <a:avLst/>
          </a:prstGeom>
          <a:noFill/>
        </p:spPr>
        <p:txBody>
          <a:bodyPr wrap="none" rtlCol="0">
            <a:spAutoFit/>
          </a:bodyPr>
          <a:lstStyle/>
          <a:p>
            <a:r>
              <a:rPr lang="en-US" dirty="0"/>
              <a:t>Artificial Intelligence</a:t>
            </a:r>
          </a:p>
          <a:p>
            <a:r>
              <a:rPr lang="en-US" dirty="0">
                <a:hlinkClick r:id="rId8"/>
              </a:rPr>
              <a:t>https://www.cbinsights.com/research/jobs-automation-artificial-intelligence-risk/</a:t>
            </a:r>
            <a:endParaRPr lang="en-US" dirty="0"/>
          </a:p>
          <a:p>
            <a:endParaRPr lang="en-US" dirty="0"/>
          </a:p>
        </p:txBody>
      </p:sp>
    </p:spTree>
    <p:extLst>
      <p:ext uri="{BB962C8B-B14F-4D97-AF65-F5344CB8AC3E}">
        <p14:creationId xmlns:p14="http://schemas.microsoft.com/office/powerpoint/2010/main" val="2628912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28A00-0C71-8A45-B661-538DEE93F814}"/>
              </a:ext>
            </a:extLst>
          </p:cNvPr>
          <p:cNvSpPr txBox="1"/>
          <p:nvPr/>
        </p:nvSpPr>
        <p:spPr>
          <a:xfrm>
            <a:off x="559293" y="328474"/>
            <a:ext cx="6244851" cy="369332"/>
          </a:xfrm>
          <a:prstGeom prst="rect">
            <a:avLst/>
          </a:prstGeom>
          <a:noFill/>
        </p:spPr>
        <p:txBody>
          <a:bodyPr wrap="none" rtlCol="0">
            <a:spAutoFit/>
          </a:bodyPr>
          <a:lstStyle/>
          <a:p>
            <a:r>
              <a:rPr lang="en-US" sz="1800" b="1" dirty="0"/>
              <a:t>EXECUTIVE SUMMARY: A Solid Solution for the Digital Era</a:t>
            </a:r>
          </a:p>
        </p:txBody>
      </p:sp>
      <p:sp>
        <p:nvSpPr>
          <p:cNvPr id="2" name="Rectangle 1">
            <a:extLst>
              <a:ext uri="{FF2B5EF4-FFF2-40B4-BE49-F238E27FC236}">
                <a16:creationId xmlns:a16="http://schemas.microsoft.com/office/drawing/2014/main" id="{D69A6987-FABA-0A43-89B0-3FD5FB62BA62}"/>
              </a:ext>
            </a:extLst>
          </p:cNvPr>
          <p:cNvSpPr/>
          <p:nvPr/>
        </p:nvSpPr>
        <p:spPr>
          <a:xfrm>
            <a:off x="568171" y="689225"/>
            <a:ext cx="7750206" cy="1438855"/>
          </a:xfrm>
          <a:prstGeom prst="rect">
            <a:avLst/>
          </a:prstGeom>
        </p:spPr>
        <p:txBody>
          <a:bodyPr wrap="square">
            <a:spAutoFit/>
          </a:bodyPr>
          <a:lstStyle/>
          <a:p>
            <a:pPr>
              <a:spcBef>
                <a:spcPts val="1200"/>
              </a:spcBef>
              <a:spcAft>
                <a:spcPts val="1200"/>
              </a:spcAft>
            </a:pPr>
            <a:r>
              <a:rPr lang="en-US" dirty="0">
                <a:solidFill>
                  <a:schemeClr val="tx2">
                    <a:lumMod val="75000"/>
                  </a:schemeClr>
                </a:solidFill>
                <a:latin typeface="Calibri" panose="020F0502020204030204" pitchFamily="34" charset="0"/>
                <a:cs typeface="Calibri" panose="020F0502020204030204" pitchFamily="34" charset="0"/>
              </a:rPr>
              <a:t>The fourth industrial revolution (4IR) will usher in an era of complete dependency on technology for our daily lives.  The technology will be fueled by personal data.  As security threats loom, users should have the right to control their digital identity, history, or information while getting compensated by entities who require their data.  And entities should be held accountable when this personal data is at use.</a:t>
            </a:r>
          </a:p>
          <a:p>
            <a:pPr>
              <a:spcBef>
                <a:spcPts val="1200"/>
              </a:spcBef>
              <a:spcAft>
                <a:spcPts val="1200"/>
              </a:spcAft>
            </a:pPr>
            <a:r>
              <a:rPr lang="en-US" dirty="0">
                <a:solidFill>
                  <a:schemeClr val="tx2">
                    <a:lumMod val="75000"/>
                  </a:schemeClr>
                </a:solidFill>
                <a:latin typeface="Calibri" panose="020F0502020204030204" pitchFamily="34" charset="0"/>
                <a:cs typeface="Calibri" panose="020F0502020204030204" pitchFamily="34" charset="0"/>
              </a:rPr>
              <a:t>Our research dives into data protection, technology, and compensation:</a:t>
            </a:r>
            <a:endParaRPr lang="en-US" dirty="0">
              <a:solidFill>
                <a:schemeClr val="tx2">
                  <a:lumMod val="75000"/>
                </a:schemeClr>
              </a:solidFill>
            </a:endParaRPr>
          </a:p>
        </p:txBody>
      </p:sp>
      <p:pic>
        <p:nvPicPr>
          <p:cNvPr id="7" name="Picture 6">
            <a:extLst>
              <a:ext uri="{FF2B5EF4-FFF2-40B4-BE49-F238E27FC236}">
                <a16:creationId xmlns:a16="http://schemas.microsoft.com/office/drawing/2014/main" id="{63BD6AAC-E41F-B140-B5EA-C6B4189F5F6B}"/>
              </a:ext>
            </a:extLst>
          </p:cNvPr>
          <p:cNvPicPr>
            <a:picLocks noChangeAspect="1"/>
          </p:cNvPicPr>
          <p:nvPr/>
        </p:nvPicPr>
        <p:blipFill>
          <a:blip r:embed="rId2"/>
          <a:stretch>
            <a:fillRect/>
          </a:stretch>
        </p:blipFill>
        <p:spPr>
          <a:xfrm>
            <a:off x="3199063" y="2299840"/>
            <a:ext cx="2438391" cy="1619091"/>
          </a:xfrm>
          <a:prstGeom prst="rect">
            <a:avLst/>
          </a:prstGeom>
        </p:spPr>
      </p:pic>
      <p:pic>
        <p:nvPicPr>
          <p:cNvPr id="8" name="Picture 7">
            <a:extLst>
              <a:ext uri="{FF2B5EF4-FFF2-40B4-BE49-F238E27FC236}">
                <a16:creationId xmlns:a16="http://schemas.microsoft.com/office/drawing/2014/main" id="{ECEE3D6B-B97A-6E46-BFE8-3C5298CC79BF}"/>
              </a:ext>
            </a:extLst>
          </p:cNvPr>
          <p:cNvPicPr>
            <a:picLocks noChangeAspect="1"/>
          </p:cNvPicPr>
          <p:nvPr/>
        </p:nvPicPr>
        <p:blipFill>
          <a:blip r:embed="rId3"/>
          <a:stretch>
            <a:fillRect/>
          </a:stretch>
        </p:blipFill>
        <p:spPr>
          <a:xfrm>
            <a:off x="1113983" y="2299839"/>
            <a:ext cx="1791751" cy="1619091"/>
          </a:xfrm>
          <a:prstGeom prst="rect">
            <a:avLst/>
          </a:prstGeom>
        </p:spPr>
      </p:pic>
      <p:pic>
        <p:nvPicPr>
          <p:cNvPr id="9" name="Picture 8">
            <a:extLst>
              <a:ext uri="{FF2B5EF4-FFF2-40B4-BE49-F238E27FC236}">
                <a16:creationId xmlns:a16="http://schemas.microsoft.com/office/drawing/2014/main" id="{1F5C6F44-5412-0C46-9293-E07D7A341DB4}"/>
              </a:ext>
            </a:extLst>
          </p:cNvPr>
          <p:cNvPicPr>
            <a:picLocks noChangeAspect="1"/>
          </p:cNvPicPr>
          <p:nvPr/>
        </p:nvPicPr>
        <p:blipFill>
          <a:blip r:embed="rId4"/>
          <a:stretch>
            <a:fillRect/>
          </a:stretch>
        </p:blipFill>
        <p:spPr>
          <a:xfrm>
            <a:off x="5939342" y="2299840"/>
            <a:ext cx="1580043" cy="1580043"/>
          </a:xfrm>
          <a:prstGeom prst="rect">
            <a:avLst/>
          </a:prstGeom>
        </p:spPr>
      </p:pic>
    </p:spTree>
    <p:extLst>
      <p:ext uri="{BB962C8B-B14F-4D97-AF65-F5344CB8AC3E}">
        <p14:creationId xmlns:p14="http://schemas.microsoft.com/office/powerpoint/2010/main" val="1391878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94C65E-AA66-B249-B4D5-D5F8930AE160}"/>
              </a:ext>
            </a:extLst>
          </p:cNvPr>
          <p:cNvSpPr/>
          <p:nvPr/>
        </p:nvSpPr>
        <p:spPr>
          <a:xfrm>
            <a:off x="308246" y="242611"/>
            <a:ext cx="7225440" cy="369332"/>
          </a:xfrm>
          <a:prstGeom prst="rect">
            <a:avLst/>
          </a:prstGeom>
        </p:spPr>
        <p:txBody>
          <a:bodyPr wrap="none">
            <a:spAutoFit/>
          </a:bodyPr>
          <a:lstStyle/>
          <a:p>
            <a:r>
              <a:rPr lang="en-US" sz="1800" b="1" dirty="0"/>
              <a:t>PROBLEM: Protecting Personal Information is Costly But Required</a:t>
            </a:r>
          </a:p>
        </p:txBody>
      </p:sp>
      <p:pic>
        <p:nvPicPr>
          <p:cNvPr id="7" name="Picture 6" descr="&#10;">
            <a:extLst>
              <a:ext uri="{FF2B5EF4-FFF2-40B4-BE49-F238E27FC236}">
                <a16:creationId xmlns:a16="http://schemas.microsoft.com/office/drawing/2014/main" id="{60A1D92D-D36A-EB49-80F1-848DD00D5020}"/>
              </a:ext>
            </a:extLst>
          </p:cNvPr>
          <p:cNvPicPr>
            <a:picLocks noChangeAspect="1"/>
          </p:cNvPicPr>
          <p:nvPr/>
        </p:nvPicPr>
        <p:blipFill>
          <a:blip r:embed="rId2"/>
          <a:stretch>
            <a:fillRect/>
          </a:stretch>
        </p:blipFill>
        <p:spPr>
          <a:xfrm>
            <a:off x="2128070" y="891553"/>
            <a:ext cx="4278328" cy="2019718"/>
          </a:xfrm>
          <a:prstGeom prst="rect">
            <a:avLst/>
          </a:prstGeom>
        </p:spPr>
      </p:pic>
      <p:sp>
        <p:nvSpPr>
          <p:cNvPr id="8" name="Content Placeholder 2">
            <a:extLst>
              <a:ext uri="{FF2B5EF4-FFF2-40B4-BE49-F238E27FC236}">
                <a16:creationId xmlns:a16="http://schemas.microsoft.com/office/drawing/2014/main" id="{4A4361FB-1DFA-3145-8BB8-B45359A39965}"/>
              </a:ext>
            </a:extLst>
          </p:cNvPr>
          <p:cNvSpPr txBox="1">
            <a:spLocks/>
          </p:cNvSpPr>
          <p:nvPr/>
        </p:nvSpPr>
        <p:spPr>
          <a:xfrm>
            <a:off x="1218195" y="3190881"/>
            <a:ext cx="7295491" cy="1656878"/>
          </a:xfrm>
          <a:prstGeom prst="rect">
            <a:avLst/>
          </a:prstGeom>
        </p:spPr>
        <p:txBody>
          <a:bodyPr>
            <a:normAutofit/>
          </a:bodyPr>
          <a:lst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en-US" sz="1600" dirty="0">
                <a:latin typeface="Calibri" panose="020F0502020204030204" pitchFamily="34" charset="0"/>
                <a:cs typeface="Calibri" panose="020F0502020204030204" pitchFamily="34" charset="0"/>
              </a:rPr>
              <a:t>GDPR compliance is time-consuming and costly but is necessary.  As governments look to protect their citizen’s personal data and people become the central product of companies and technology, what new/emerging technology can be developed to provide security and decentralization to support a digital society?</a:t>
            </a:r>
          </a:p>
        </p:txBody>
      </p:sp>
      <p:sp>
        <p:nvSpPr>
          <p:cNvPr id="9" name="TextBox 8">
            <a:extLst>
              <a:ext uri="{FF2B5EF4-FFF2-40B4-BE49-F238E27FC236}">
                <a16:creationId xmlns:a16="http://schemas.microsoft.com/office/drawing/2014/main" id="{52F8DB3E-F20D-DC4F-A560-0E6E234DBC6F}"/>
              </a:ext>
            </a:extLst>
          </p:cNvPr>
          <p:cNvSpPr txBox="1"/>
          <p:nvPr/>
        </p:nvSpPr>
        <p:spPr>
          <a:xfrm>
            <a:off x="4798395" y="2080274"/>
            <a:ext cx="1688121" cy="830997"/>
          </a:xfrm>
          <a:prstGeom prst="rect">
            <a:avLst/>
          </a:prstGeom>
          <a:noFill/>
        </p:spPr>
        <p:txBody>
          <a:bodyPr wrap="square" rtlCol="0">
            <a:spAutoFit/>
          </a:bodyPr>
          <a:lstStyle/>
          <a:p>
            <a:pPr algn="ctr"/>
            <a:r>
              <a:rPr lang="en-US" sz="1200" dirty="0"/>
              <a:t>€20 million, or four percent of the violator's annual revenue</a:t>
            </a:r>
          </a:p>
        </p:txBody>
      </p:sp>
    </p:spTree>
    <p:extLst>
      <p:ext uri="{BB962C8B-B14F-4D97-AF65-F5344CB8AC3E}">
        <p14:creationId xmlns:p14="http://schemas.microsoft.com/office/powerpoint/2010/main" val="2296179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B7A2F-AA2A-2B48-9084-B8DB8F80DA41}"/>
              </a:ext>
            </a:extLst>
          </p:cNvPr>
          <p:cNvSpPr txBox="1"/>
          <p:nvPr/>
        </p:nvSpPr>
        <p:spPr>
          <a:xfrm>
            <a:off x="380010" y="285008"/>
            <a:ext cx="1409360" cy="369332"/>
          </a:xfrm>
          <a:prstGeom prst="rect">
            <a:avLst/>
          </a:prstGeom>
          <a:noFill/>
        </p:spPr>
        <p:txBody>
          <a:bodyPr wrap="none" rtlCol="0">
            <a:spAutoFit/>
          </a:bodyPr>
          <a:lstStyle/>
          <a:p>
            <a:r>
              <a:rPr lang="en-US" sz="1800" b="1" dirty="0"/>
              <a:t>SOLUTION</a:t>
            </a:r>
            <a:r>
              <a:rPr lang="en-US" sz="1600" b="1" dirty="0"/>
              <a:t>: </a:t>
            </a:r>
          </a:p>
        </p:txBody>
      </p:sp>
      <p:sp>
        <p:nvSpPr>
          <p:cNvPr id="11" name="Content Placeholder 2">
            <a:extLst>
              <a:ext uri="{FF2B5EF4-FFF2-40B4-BE49-F238E27FC236}">
                <a16:creationId xmlns:a16="http://schemas.microsoft.com/office/drawing/2014/main" id="{7222CF12-409B-A747-A642-B678F9CC4A78}"/>
              </a:ext>
            </a:extLst>
          </p:cNvPr>
          <p:cNvSpPr txBox="1">
            <a:spLocks/>
          </p:cNvSpPr>
          <p:nvPr/>
        </p:nvSpPr>
        <p:spPr>
          <a:xfrm>
            <a:off x="380009" y="771904"/>
            <a:ext cx="8479905" cy="1190061"/>
          </a:xfrm>
          <a:prstGeom prst="rect">
            <a:avLst/>
          </a:prstGeom>
        </p:spPr>
        <p:txBody>
          <a:bodyPr>
            <a:normAutofit/>
          </a:bodyPr>
          <a:lst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marL="0" indent="0">
              <a:spcBef>
                <a:spcPts val="1200"/>
              </a:spcBef>
              <a:spcAft>
                <a:spcPts val="1200"/>
              </a:spcAft>
              <a:buFont typeface="Arial" panose="020B0604020202020204" pitchFamily="34" charset="0"/>
              <a:buNone/>
            </a:pPr>
            <a:r>
              <a:rPr lang="en-US" sz="1800" dirty="0">
                <a:latin typeface="Calibri" panose="020F0502020204030204" pitchFamily="34" charset="0"/>
                <a:cs typeface="Calibri" panose="020F0502020204030204" pitchFamily="34" charset="0"/>
              </a:rPr>
              <a:t>Blockchain technology is a revolutionary breakthrough but in its current form, is not GDPR compliant. Our novel approach is to leverage a public blockchain using AI smart contracts to fully unlock the security and decentralization features of blockchain technology while being GDPR compliant.</a:t>
            </a:r>
          </a:p>
        </p:txBody>
      </p:sp>
      <p:pic>
        <p:nvPicPr>
          <p:cNvPr id="29" name="Picture 28">
            <a:extLst>
              <a:ext uri="{FF2B5EF4-FFF2-40B4-BE49-F238E27FC236}">
                <a16:creationId xmlns:a16="http://schemas.microsoft.com/office/drawing/2014/main" id="{E216ECB2-CB5A-DF44-8938-A6EA2B21D6E1}"/>
              </a:ext>
            </a:extLst>
          </p:cNvPr>
          <p:cNvPicPr>
            <a:picLocks noChangeAspect="1"/>
          </p:cNvPicPr>
          <p:nvPr/>
        </p:nvPicPr>
        <p:blipFill>
          <a:blip r:embed="rId2"/>
          <a:stretch>
            <a:fillRect/>
          </a:stretch>
        </p:blipFill>
        <p:spPr>
          <a:xfrm>
            <a:off x="2111266" y="1935006"/>
            <a:ext cx="5567733" cy="2421446"/>
          </a:xfrm>
          <a:prstGeom prst="rect">
            <a:avLst/>
          </a:prstGeom>
        </p:spPr>
      </p:pic>
    </p:spTree>
    <p:extLst>
      <p:ext uri="{BB962C8B-B14F-4D97-AF65-F5344CB8AC3E}">
        <p14:creationId xmlns:p14="http://schemas.microsoft.com/office/powerpoint/2010/main" val="152477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C604F-32D3-E748-8838-20610CE2DB6D}"/>
              </a:ext>
            </a:extLst>
          </p:cNvPr>
          <p:cNvSpPr txBox="1"/>
          <p:nvPr/>
        </p:nvSpPr>
        <p:spPr>
          <a:xfrm>
            <a:off x="337906" y="398163"/>
            <a:ext cx="5866350" cy="369332"/>
          </a:xfrm>
          <a:prstGeom prst="rect">
            <a:avLst/>
          </a:prstGeom>
          <a:noFill/>
        </p:spPr>
        <p:txBody>
          <a:bodyPr wrap="none" rtlCol="0">
            <a:spAutoFit/>
          </a:bodyPr>
          <a:lstStyle/>
          <a:p>
            <a:r>
              <a:rPr lang="en-US" sz="1800" b="1" dirty="0"/>
              <a:t>CURRENT RESEARCH: Hybrid Blockchain Marginalizes</a:t>
            </a:r>
          </a:p>
        </p:txBody>
      </p:sp>
      <p:pic>
        <p:nvPicPr>
          <p:cNvPr id="8" name="Picture 7">
            <a:extLst>
              <a:ext uri="{FF2B5EF4-FFF2-40B4-BE49-F238E27FC236}">
                <a16:creationId xmlns:a16="http://schemas.microsoft.com/office/drawing/2014/main" id="{E5FFEF22-0F01-7743-83FA-D475E2283F65}"/>
              </a:ext>
            </a:extLst>
          </p:cNvPr>
          <p:cNvPicPr>
            <a:picLocks noChangeAspect="1"/>
          </p:cNvPicPr>
          <p:nvPr/>
        </p:nvPicPr>
        <p:blipFill>
          <a:blip r:embed="rId2"/>
          <a:stretch>
            <a:fillRect/>
          </a:stretch>
        </p:blipFill>
        <p:spPr>
          <a:xfrm>
            <a:off x="3124940" y="2552984"/>
            <a:ext cx="3506085" cy="2057920"/>
          </a:xfrm>
          <a:prstGeom prst="rect">
            <a:avLst/>
          </a:prstGeom>
        </p:spPr>
      </p:pic>
      <p:pic>
        <p:nvPicPr>
          <p:cNvPr id="10" name="Picture 9">
            <a:extLst>
              <a:ext uri="{FF2B5EF4-FFF2-40B4-BE49-F238E27FC236}">
                <a16:creationId xmlns:a16="http://schemas.microsoft.com/office/drawing/2014/main" id="{8EB36FB0-F9EA-3142-884B-941DF8B17952}"/>
              </a:ext>
            </a:extLst>
          </p:cNvPr>
          <p:cNvPicPr>
            <a:picLocks noChangeAspect="1"/>
          </p:cNvPicPr>
          <p:nvPr/>
        </p:nvPicPr>
        <p:blipFill>
          <a:blip r:embed="rId3"/>
          <a:stretch>
            <a:fillRect/>
          </a:stretch>
        </p:blipFill>
        <p:spPr>
          <a:xfrm>
            <a:off x="4338657" y="1547865"/>
            <a:ext cx="977129" cy="1046430"/>
          </a:xfrm>
          <a:prstGeom prst="rect">
            <a:avLst/>
          </a:prstGeom>
        </p:spPr>
      </p:pic>
      <p:pic>
        <p:nvPicPr>
          <p:cNvPr id="12" name="Picture 11">
            <a:extLst>
              <a:ext uri="{FF2B5EF4-FFF2-40B4-BE49-F238E27FC236}">
                <a16:creationId xmlns:a16="http://schemas.microsoft.com/office/drawing/2014/main" id="{5ED01B2D-BD46-B64B-9314-47E3507CC8FF}"/>
              </a:ext>
            </a:extLst>
          </p:cNvPr>
          <p:cNvPicPr>
            <a:picLocks noChangeAspect="1"/>
          </p:cNvPicPr>
          <p:nvPr/>
        </p:nvPicPr>
        <p:blipFill>
          <a:blip r:embed="rId4"/>
          <a:stretch>
            <a:fillRect/>
          </a:stretch>
        </p:blipFill>
        <p:spPr>
          <a:xfrm>
            <a:off x="5534366" y="1594806"/>
            <a:ext cx="977382" cy="963616"/>
          </a:xfrm>
          <a:prstGeom prst="rect">
            <a:avLst/>
          </a:prstGeom>
        </p:spPr>
      </p:pic>
      <p:pic>
        <p:nvPicPr>
          <p:cNvPr id="14" name="Picture 13">
            <a:extLst>
              <a:ext uri="{FF2B5EF4-FFF2-40B4-BE49-F238E27FC236}">
                <a16:creationId xmlns:a16="http://schemas.microsoft.com/office/drawing/2014/main" id="{9B180C61-811C-5843-9645-F291EDF7128D}"/>
              </a:ext>
            </a:extLst>
          </p:cNvPr>
          <p:cNvPicPr>
            <a:picLocks noChangeAspect="1"/>
          </p:cNvPicPr>
          <p:nvPr/>
        </p:nvPicPr>
        <p:blipFill>
          <a:blip r:embed="rId5"/>
          <a:stretch>
            <a:fillRect/>
          </a:stretch>
        </p:blipFill>
        <p:spPr>
          <a:xfrm>
            <a:off x="3206739" y="1546074"/>
            <a:ext cx="977129" cy="1045103"/>
          </a:xfrm>
          <a:prstGeom prst="rect">
            <a:avLst/>
          </a:prstGeom>
        </p:spPr>
      </p:pic>
      <p:sp>
        <p:nvSpPr>
          <p:cNvPr id="15" name="TextBox 14">
            <a:extLst>
              <a:ext uri="{FF2B5EF4-FFF2-40B4-BE49-F238E27FC236}">
                <a16:creationId xmlns:a16="http://schemas.microsoft.com/office/drawing/2014/main" id="{F237F09D-1427-DB40-BF0F-0FE34C8CD593}"/>
              </a:ext>
            </a:extLst>
          </p:cNvPr>
          <p:cNvSpPr txBox="1"/>
          <p:nvPr/>
        </p:nvSpPr>
        <p:spPr>
          <a:xfrm>
            <a:off x="337906" y="767495"/>
            <a:ext cx="8096434" cy="715581"/>
          </a:xfrm>
          <a:prstGeom prst="rect">
            <a:avLst/>
          </a:prstGeom>
          <a:noFill/>
        </p:spPr>
        <p:txBody>
          <a:bodyPr wrap="square" rtlCol="0">
            <a:spAutoFit/>
          </a:bodyPr>
          <a:lstStyle/>
          <a:p>
            <a:r>
              <a:rPr lang="en-US" dirty="0">
                <a:solidFill>
                  <a:schemeClr val="tx2">
                    <a:lumMod val="75000"/>
                  </a:schemeClr>
                </a:solidFill>
              </a:rPr>
              <a:t>Majority of current solutions focus on a hybrid/permissible blockchain where organizations store personal information on a private blockchain while linking references on the public blockchain.  This takes away from the security and decentralization of blockchain technology.</a:t>
            </a:r>
          </a:p>
        </p:txBody>
      </p:sp>
    </p:spTree>
    <p:extLst>
      <p:ext uri="{BB962C8B-B14F-4D97-AF65-F5344CB8AC3E}">
        <p14:creationId xmlns:p14="http://schemas.microsoft.com/office/powerpoint/2010/main" val="479902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739F9-BF8C-3D4C-88D0-F53E26037981}"/>
              </a:ext>
            </a:extLst>
          </p:cNvPr>
          <p:cNvSpPr txBox="1"/>
          <p:nvPr/>
        </p:nvSpPr>
        <p:spPr>
          <a:xfrm>
            <a:off x="328475" y="221942"/>
            <a:ext cx="6617645" cy="338554"/>
          </a:xfrm>
          <a:prstGeom prst="rect">
            <a:avLst/>
          </a:prstGeom>
          <a:noFill/>
        </p:spPr>
        <p:txBody>
          <a:bodyPr wrap="none" rtlCol="0">
            <a:spAutoFit/>
          </a:bodyPr>
          <a:lstStyle/>
          <a:p>
            <a:r>
              <a:rPr lang="en-US" sz="1600" b="1" dirty="0"/>
              <a:t>NOVEL APPROACH: Artificial Intelligence Smart Contracts is the KEY</a:t>
            </a:r>
          </a:p>
        </p:txBody>
      </p:sp>
      <p:sp>
        <p:nvSpPr>
          <p:cNvPr id="6" name="TextBox 5">
            <a:extLst>
              <a:ext uri="{FF2B5EF4-FFF2-40B4-BE49-F238E27FC236}">
                <a16:creationId xmlns:a16="http://schemas.microsoft.com/office/drawing/2014/main" id="{2FF22467-22ED-0948-A948-33DC348F2E95}"/>
              </a:ext>
            </a:extLst>
          </p:cNvPr>
          <p:cNvSpPr txBox="1"/>
          <p:nvPr/>
        </p:nvSpPr>
        <p:spPr>
          <a:xfrm>
            <a:off x="417251" y="560496"/>
            <a:ext cx="7963269" cy="923330"/>
          </a:xfrm>
          <a:prstGeom prst="rect">
            <a:avLst/>
          </a:prstGeom>
          <a:noFill/>
        </p:spPr>
        <p:txBody>
          <a:bodyPr wrap="square" rtlCol="0">
            <a:spAutoFit/>
          </a:bodyPr>
          <a:lstStyle/>
          <a:p>
            <a:r>
              <a:rPr lang="en-US" dirty="0">
                <a:solidFill>
                  <a:schemeClr val="tx2">
                    <a:lumMod val="75000"/>
                  </a:schemeClr>
                </a:solidFill>
              </a:rPr>
              <a:t>Smart contracts, contrary to traditional contracts, convert the agreement statements into a computer program with code. A smart contract not only defines the rules and penalties related to an agreement in the same way that a traditional contract does, but it can also automatically enforce those obligations.</a:t>
            </a:r>
          </a:p>
        </p:txBody>
      </p:sp>
      <p:pic>
        <p:nvPicPr>
          <p:cNvPr id="7" name="Picture 6">
            <a:extLst>
              <a:ext uri="{FF2B5EF4-FFF2-40B4-BE49-F238E27FC236}">
                <a16:creationId xmlns:a16="http://schemas.microsoft.com/office/drawing/2014/main" id="{D5723383-81E2-8D4E-AB5C-ACEB02B7ED56}"/>
              </a:ext>
            </a:extLst>
          </p:cNvPr>
          <p:cNvPicPr>
            <a:picLocks noChangeAspect="1"/>
          </p:cNvPicPr>
          <p:nvPr/>
        </p:nvPicPr>
        <p:blipFill>
          <a:blip r:embed="rId2"/>
          <a:stretch>
            <a:fillRect/>
          </a:stretch>
        </p:blipFill>
        <p:spPr>
          <a:xfrm>
            <a:off x="5188413" y="1543196"/>
            <a:ext cx="2725443" cy="1533062"/>
          </a:xfrm>
          <a:prstGeom prst="rect">
            <a:avLst/>
          </a:prstGeom>
        </p:spPr>
      </p:pic>
      <p:pic>
        <p:nvPicPr>
          <p:cNvPr id="9" name="Picture 8">
            <a:extLst>
              <a:ext uri="{FF2B5EF4-FFF2-40B4-BE49-F238E27FC236}">
                <a16:creationId xmlns:a16="http://schemas.microsoft.com/office/drawing/2014/main" id="{140B1FDD-CC72-B043-AEC0-7E1A8E7D069D}"/>
              </a:ext>
            </a:extLst>
          </p:cNvPr>
          <p:cNvPicPr>
            <a:picLocks noChangeAspect="1"/>
          </p:cNvPicPr>
          <p:nvPr/>
        </p:nvPicPr>
        <p:blipFill>
          <a:blip r:embed="rId3"/>
          <a:stretch>
            <a:fillRect/>
          </a:stretch>
        </p:blipFill>
        <p:spPr>
          <a:xfrm>
            <a:off x="1613660" y="1528216"/>
            <a:ext cx="3108090" cy="1746352"/>
          </a:xfrm>
          <a:prstGeom prst="rect">
            <a:avLst/>
          </a:prstGeom>
        </p:spPr>
      </p:pic>
      <p:sp>
        <p:nvSpPr>
          <p:cNvPr id="10" name="TextBox 9">
            <a:extLst>
              <a:ext uri="{FF2B5EF4-FFF2-40B4-BE49-F238E27FC236}">
                <a16:creationId xmlns:a16="http://schemas.microsoft.com/office/drawing/2014/main" id="{FE5F5731-1D4E-264F-B685-BC8039D6E3A6}"/>
              </a:ext>
            </a:extLst>
          </p:cNvPr>
          <p:cNvSpPr txBox="1"/>
          <p:nvPr/>
        </p:nvSpPr>
        <p:spPr>
          <a:xfrm>
            <a:off x="976543" y="3091238"/>
            <a:ext cx="7403977" cy="715581"/>
          </a:xfrm>
          <a:prstGeom prst="rect">
            <a:avLst/>
          </a:prstGeom>
          <a:noFill/>
        </p:spPr>
        <p:txBody>
          <a:bodyPr wrap="square" rtlCol="0">
            <a:spAutoFit/>
          </a:bodyPr>
          <a:lstStyle/>
          <a:p>
            <a:r>
              <a:rPr lang="en-US" dirty="0">
                <a:solidFill>
                  <a:schemeClr val="tx2">
                    <a:lumMod val="75000"/>
                  </a:schemeClr>
                </a:solidFill>
              </a:rPr>
              <a:t>AI adds another dimension to current Smart Contracts by providing an additional layer of security and control by providing users classification/regression scores on entities risks, liabilities, and trustworthiness.</a:t>
            </a:r>
          </a:p>
        </p:txBody>
      </p:sp>
    </p:spTree>
    <p:extLst>
      <p:ext uri="{BB962C8B-B14F-4D97-AF65-F5344CB8AC3E}">
        <p14:creationId xmlns:p14="http://schemas.microsoft.com/office/powerpoint/2010/main" val="2319363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739F9-BF8C-3D4C-88D0-F53E26037981}"/>
              </a:ext>
            </a:extLst>
          </p:cNvPr>
          <p:cNvSpPr txBox="1"/>
          <p:nvPr/>
        </p:nvSpPr>
        <p:spPr>
          <a:xfrm>
            <a:off x="292964" y="310719"/>
            <a:ext cx="7761164" cy="338554"/>
          </a:xfrm>
          <a:prstGeom prst="rect">
            <a:avLst/>
          </a:prstGeom>
          <a:noFill/>
        </p:spPr>
        <p:txBody>
          <a:bodyPr wrap="none" rtlCol="0">
            <a:spAutoFit/>
          </a:bodyPr>
          <a:lstStyle/>
          <a:p>
            <a:r>
              <a:rPr lang="en-US" sz="1600" b="1" dirty="0"/>
              <a:t>SMART CONTRACT WORKFLOW: Conceptual Design With Real-World Application</a:t>
            </a:r>
          </a:p>
        </p:txBody>
      </p:sp>
      <p:pic>
        <p:nvPicPr>
          <p:cNvPr id="6" name="Picture 5">
            <a:extLst>
              <a:ext uri="{FF2B5EF4-FFF2-40B4-BE49-F238E27FC236}">
                <a16:creationId xmlns:a16="http://schemas.microsoft.com/office/drawing/2014/main" id="{6F51E864-6EE5-CD47-898B-377878581D9C}"/>
              </a:ext>
            </a:extLst>
          </p:cNvPr>
          <p:cNvPicPr>
            <a:picLocks noChangeAspect="1"/>
          </p:cNvPicPr>
          <p:nvPr/>
        </p:nvPicPr>
        <p:blipFill>
          <a:blip r:embed="rId2"/>
          <a:stretch>
            <a:fillRect/>
          </a:stretch>
        </p:blipFill>
        <p:spPr>
          <a:xfrm>
            <a:off x="2006354" y="855401"/>
            <a:ext cx="6387360" cy="1934342"/>
          </a:xfrm>
          <a:prstGeom prst="rect">
            <a:avLst/>
          </a:prstGeom>
        </p:spPr>
      </p:pic>
      <p:sp>
        <p:nvSpPr>
          <p:cNvPr id="7" name="TextBox 6">
            <a:extLst>
              <a:ext uri="{FF2B5EF4-FFF2-40B4-BE49-F238E27FC236}">
                <a16:creationId xmlns:a16="http://schemas.microsoft.com/office/drawing/2014/main" id="{2EA47AED-C71C-3C41-B198-03E0896E882C}"/>
              </a:ext>
            </a:extLst>
          </p:cNvPr>
          <p:cNvSpPr txBox="1"/>
          <p:nvPr/>
        </p:nvSpPr>
        <p:spPr>
          <a:xfrm>
            <a:off x="1852325" y="2337178"/>
            <a:ext cx="1393795" cy="2585323"/>
          </a:xfrm>
          <a:prstGeom prst="rect">
            <a:avLst/>
          </a:prstGeom>
          <a:noFill/>
        </p:spPr>
        <p:txBody>
          <a:bodyPr wrap="square" rtlCol="0">
            <a:spAutoFit/>
          </a:bodyPr>
          <a:lstStyle/>
          <a:p>
            <a:pPr marL="171450" indent="-171450">
              <a:buFont typeface="Arial" panose="020B0604020202020204" pitchFamily="34" charset="0"/>
              <a:buChar char="•"/>
            </a:pPr>
            <a:r>
              <a:rPr lang="en-US" sz="900" dirty="0"/>
              <a:t>Terms are set by individual such as:</a:t>
            </a:r>
          </a:p>
          <a:p>
            <a:pPr marL="514350" lvl="1" indent="-171450">
              <a:buFont typeface="Arial" panose="020B0604020202020204" pitchFamily="34" charset="0"/>
              <a:buChar char="•"/>
            </a:pPr>
            <a:r>
              <a:rPr lang="en-US" sz="900" dirty="0"/>
              <a:t>Tiers of Data</a:t>
            </a:r>
          </a:p>
          <a:p>
            <a:pPr marL="514350" lvl="1" indent="-171450">
              <a:buFont typeface="Arial" panose="020B0604020202020204" pitchFamily="34" charset="0"/>
              <a:buChar char="•"/>
            </a:pPr>
            <a:r>
              <a:rPr lang="en-US" sz="900" dirty="0"/>
              <a:t>Payment Amounts per Tier</a:t>
            </a:r>
          </a:p>
          <a:p>
            <a:endParaRPr lang="en-US" sz="900" dirty="0"/>
          </a:p>
          <a:p>
            <a:pPr marL="171450" indent="-171450">
              <a:buFont typeface="Arial" panose="020B0604020202020204" pitchFamily="34" charset="0"/>
              <a:buChar char="•"/>
            </a:pPr>
            <a:r>
              <a:rPr lang="en-US" sz="900" dirty="0"/>
              <a:t>Conditions for execution</a:t>
            </a:r>
          </a:p>
          <a:p>
            <a:pPr marL="514350" lvl="1" indent="-171450">
              <a:buFont typeface="Arial" panose="020B0604020202020204" pitchFamily="34" charset="0"/>
              <a:buChar char="•"/>
            </a:pPr>
            <a:r>
              <a:rPr lang="en-US" sz="900" dirty="0"/>
              <a:t>Entity’s requesting data risk score</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Artificial Intelligence works in tantum with Smart Contract</a:t>
            </a:r>
          </a:p>
        </p:txBody>
      </p:sp>
      <p:sp>
        <p:nvSpPr>
          <p:cNvPr id="8" name="TextBox 7">
            <a:extLst>
              <a:ext uri="{FF2B5EF4-FFF2-40B4-BE49-F238E27FC236}">
                <a16:creationId xmlns:a16="http://schemas.microsoft.com/office/drawing/2014/main" id="{58022906-5FEC-F64A-BA8B-0AD1AE8A3D80}"/>
              </a:ext>
            </a:extLst>
          </p:cNvPr>
          <p:cNvSpPr txBox="1"/>
          <p:nvPr/>
        </p:nvSpPr>
        <p:spPr>
          <a:xfrm>
            <a:off x="3246120" y="2353758"/>
            <a:ext cx="1382470" cy="1615827"/>
          </a:xfrm>
          <a:prstGeom prst="rect">
            <a:avLst/>
          </a:prstGeom>
          <a:noFill/>
        </p:spPr>
        <p:txBody>
          <a:bodyPr wrap="square" rtlCol="0">
            <a:spAutoFit/>
          </a:bodyPr>
          <a:lstStyle/>
          <a:p>
            <a:pPr marL="171450" indent="-171450">
              <a:buFont typeface="Arial" panose="020B0604020202020204" pitchFamily="34" charset="0"/>
              <a:buChar char="•"/>
            </a:pPr>
            <a:r>
              <a:rPr lang="en-US" sz="900" dirty="0"/>
              <a:t>Event triggers contract execution</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Event can refer to:</a:t>
            </a:r>
          </a:p>
          <a:p>
            <a:pPr marL="514350" lvl="1" indent="-171450">
              <a:buFont typeface="Arial" panose="020B0604020202020204" pitchFamily="34" charset="0"/>
              <a:buChar char="•"/>
            </a:pPr>
            <a:r>
              <a:rPr lang="en-US" sz="900" dirty="0"/>
              <a:t>Information request</a:t>
            </a:r>
          </a:p>
          <a:p>
            <a:pPr marL="514350" lvl="1" indent="-171450">
              <a:buFont typeface="Arial" panose="020B0604020202020204" pitchFamily="34" charset="0"/>
              <a:buChar char="•"/>
            </a:pPr>
            <a:r>
              <a:rPr lang="en-US" sz="900" dirty="0"/>
              <a:t>Edit or Deletion Request by User</a:t>
            </a:r>
          </a:p>
          <a:p>
            <a:endParaRPr lang="en-US" sz="900" dirty="0"/>
          </a:p>
        </p:txBody>
      </p:sp>
      <p:sp>
        <p:nvSpPr>
          <p:cNvPr id="9" name="TextBox 8">
            <a:extLst>
              <a:ext uri="{FF2B5EF4-FFF2-40B4-BE49-F238E27FC236}">
                <a16:creationId xmlns:a16="http://schemas.microsoft.com/office/drawing/2014/main" id="{72C8551A-EDC6-3A4C-A2C3-66425C49BB2E}"/>
              </a:ext>
            </a:extLst>
          </p:cNvPr>
          <p:cNvSpPr txBox="1"/>
          <p:nvPr/>
        </p:nvSpPr>
        <p:spPr>
          <a:xfrm>
            <a:off x="4628590" y="2353758"/>
            <a:ext cx="1119580" cy="784830"/>
          </a:xfrm>
          <a:prstGeom prst="rect">
            <a:avLst/>
          </a:prstGeom>
          <a:noFill/>
        </p:spPr>
        <p:txBody>
          <a:bodyPr wrap="square" rtlCol="0">
            <a:spAutoFit/>
          </a:bodyPr>
          <a:lstStyle/>
          <a:p>
            <a:pPr marL="171450" indent="-171450">
              <a:buFont typeface="Arial" panose="020B0604020202020204" pitchFamily="34" charset="0"/>
              <a:buChar char="•"/>
            </a:pPr>
            <a:r>
              <a:rPr lang="en-US" sz="900" dirty="0"/>
              <a:t>Terms of contract dictate movement of value</a:t>
            </a:r>
          </a:p>
        </p:txBody>
      </p:sp>
      <p:sp>
        <p:nvSpPr>
          <p:cNvPr id="10" name="TextBox 9">
            <a:extLst>
              <a:ext uri="{FF2B5EF4-FFF2-40B4-BE49-F238E27FC236}">
                <a16:creationId xmlns:a16="http://schemas.microsoft.com/office/drawing/2014/main" id="{FBC64646-13E6-154F-8AC5-B2FB8ED995C2}"/>
              </a:ext>
            </a:extLst>
          </p:cNvPr>
          <p:cNvSpPr txBox="1"/>
          <p:nvPr/>
        </p:nvSpPr>
        <p:spPr>
          <a:xfrm>
            <a:off x="5748170" y="2353758"/>
            <a:ext cx="1325880" cy="2446824"/>
          </a:xfrm>
          <a:prstGeom prst="rect">
            <a:avLst/>
          </a:prstGeom>
          <a:noFill/>
        </p:spPr>
        <p:txBody>
          <a:bodyPr wrap="square" rtlCol="0">
            <a:spAutoFit/>
          </a:bodyPr>
          <a:lstStyle/>
          <a:p>
            <a:pPr marL="285750" indent="-285750">
              <a:buFont typeface="Arial" panose="020B0604020202020204" pitchFamily="34" charset="0"/>
              <a:buChar char="•"/>
            </a:pPr>
            <a:r>
              <a:rPr lang="en-US" sz="900" dirty="0"/>
              <a:t>Users and Entities will have cryptocurrency wallets to credit or debit based on transaction</a:t>
            </a:r>
          </a:p>
          <a:p>
            <a:endParaRPr lang="en-US" sz="900" dirty="0"/>
          </a:p>
          <a:p>
            <a:pPr marL="285750" indent="-285750">
              <a:buFont typeface="Arial" panose="020B0604020202020204" pitchFamily="34" charset="0"/>
              <a:buChar char="•"/>
            </a:pPr>
            <a:r>
              <a:rPr lang="en-US" sz="900" dirty="0"/>
              <a:t>This will occur automatically without 3rd party intervention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Possible to move off-chain assets but rare.</a:t>
            </a:r>
          </a:p>
        </p:txBody>
      </p:sp>
    </p:spTree>
    <p:extLst>
      <p:ext uri="{BB962C8B-B14F-4D97-AF65-F5344CB8AC3E}">
        <p14:creationId xmlns:p14="http://schemas.microsoft.com/office/powerpoint/2010/main" val="225450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17500" y="0"/>
            <a:ext cx="8826500" cy="887767"/>
          </a:xfrm>
        </p:spPr>
        <p:txBody>
          <a:bodyPr/>
          <a:lstStyle/>
          <a:p>
            <a:r>
              <a:rPr lang="en-US" sz="1600" b="1" dirty="0">
                <a:solidFill>
                  <a:schemeClr val="tx1"/>
                </a:solidFill>
                <a:latin typeface="+mn-lt"/>
              </a:rPr>
              <a:t>CONCLUSION: More Research Required </a:t>
            </a:r>
          </a:p>
        </p:txBody>
      </p:sp>
      <p:sp>
        <p:nvSpPr>
          <p:cNvPr id="4" name="TextBox 3">
            <a:extLst>
              <a:ext uri="{FF2B5EF4-FFF2-40B4-BE49-F238E27FC236}">
                <a16:creationId xmlns:a16="http://schemas.microsoft.com/office/drawing/2014/main" id="{08BE00D0-4CAD-8A4C-98B3-A656B79CB47B}"/>
              </a:ext>
            </a:extLst>
          </p:cNvPr>
          <p:cNvSpPr txBox="1"/>
          <p:nvPr/>
        </p:nvSpPr>
        <p:spPr>
          <a:xfrm>
            <a:off x="539645" y="1371033"/>
            <a:ext cx="4332304" cy="2377574"/>
          </a:xfrm>
          <a:prstGeom prst="rect">
            <a:avLst/>
          </a:prstGeom>
          <a:noFill/>
        </p:spPr>
        <p:txBody>
          <a:bodyPr wrap="square" rtlCol="0">
            <a:spAutoFit/>
          </a:bodyPr>
          <a:lstStyle/>
          <a:p>
            <a:r>
              <a:rPr lang="en-US" dirty="0">
                <a:solidFill>
                  <a:schemeClr val="tx2">
                    <a:lumMod val="75000"/>
                  </a:schemeClr>
                </a:solidFill>
              </a:rPr>
              <a:t>The revolution is just beginning…more research and novel approaches will arise with more sophistication in blockchain, artificial intelligence, network infrastructure, and overall technology improvements.  </a:t>
            </a:r>
          </a:p>
          <a:p>
            <a:endParaRPr lang="en-US" dirty="0">
              <a:solidFill>
                <a:schemeClr val="tx2">
                  <a:lumMod val="75000"/>
                </a:schemeClr>
              </a:solidFill>
            </a:endParaRPr>
          </a:p>
          <a:p>
            <a:r>
              <a:rPr lang="en-US" dirty="0">
                <a:solidFill>
                  <a:schemeClr val="tx2">
                    <a:lumMod val="75000"/>
                  </a:schemeClr>
                </a:solidFill>
              </a:rPr>
              <a:t>One thing is certain, the security and protection of personal information (and company intellectual property) will continue to be valued by adversaries and foreign states to illegally obtain and misuse.</a:t>
            </a:r>
          </a:p>
          <a:p>
            <a:endParaRPr lang="en-US" dirty="0">
              <a:solidFill>
                <a:schemeClr val="tx2">
                  <a:lumMod val="75000"/>
                </a:schemeClr>
              </a:solidFill>
            </a:endParaRPr>
          </a:p>
          <a:p>
            <a:r>
              <a:rPr lang="en-US" dirty="0">
                <a:solidFill>
                  <a:schemeClr val="tx2">
                    <a:lumMod val="75000"/>
                  </a:schemeClr>
                </a:solidFill>
              </a:rPr>
              <a:t>  </a:t>
            </a:r>
          </a:p>
        </p:txBody>
      </p:sp>
      <p:pic>
        <p:nvPicPr>
          <p:cNvPr id="8" name="Picture 7">
            <a:extLst>
              <a:ext uri="{FF2B5EF4-FFF2-40B4-BE49-F238E27FC236}">
                <a16:creationId xmlns:a16="http://schemas.microsoft.com/office/drawing/2014/main" id="{1332B4F4-EEB5-1746-9E7F-49FE459801BB}"/>
              </a:ext>
            </a:extLst>
          </p:cNvPr>
          <p:cNvPicPr>
            <a:picLocks noChangeAspect="1"/>
          </p:cNvPicPr>
          <p:nvPr/>
        </p:nvPicPr>
        <p:blipFill>
          <a:blip r:embed="rId2"/>
          <a:stretch>
            <a:fillRect/>
          </a:stretch>
        </p:blipFill>
        <p:spPr>
          <a:xfrm>
            <a:off x="5094093" y="840604"/>
            <a:ext cx="2965253" cy="3438432"/>
          </a:xfrm>
          <a:prstGeom prst="rect">
            <a:avLst/>
          </a:prstGeom>
        </p:spPr>
      </p:pic>
    </p:spTree>
    <p:extLst>
      <p:ext uri="{BB962C8B-B14F-4D97-AF65-F5344CB8AC3E}">
        <p14:creationId xmlns:p14="http://schemas.microsoft.com/office/powerpoint/2010/main" val="2239633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7D3E-D64A-D248-8D81-0036939C6B62}"/>
              </a:ext>
            </a:extLst>
          </p:cNvPr>
          <p:cNvSpPr>
            <a:spLocks noGrp="1"/>
          </p:cNvSpPr>
          <p:nvPr>
            <p:ph type="title" idx="4294967295"/>
          </p:nvPr>
        </p:nvSpPr>
        <p:spPr>
          <a:xfrm>
            <a:off x="3841935" y="1553592"/>
            <a:ext cx="8826500" cy="1181100"/>
          </a:xfrm>
        </p:spPr>
        <p:txBody>
          <a:bodyPr/>
          <a:lstStyle/>
          <a:p>
            <a:r>
              <a:rPr lang="en-US" sz="1600" b="1" dirty="0">
                <a:solidFill>
                  <a:schemeClr val="tx1"/>
                </a:solidFill>
                <a:latin typeface="+mn-lt"/>
              </a:rPr>
              <a:t>QUESTIONS?</a:t>
            </a:r>
          </a:p>
        </p:txBody>
      </p:sp>
      <p:sp>
        <p:nvSpPr>
          <p:cNvPr id="3" name="TextBox 2">
            <a:extLst>
              <a:ext uri="{FF2B5EF4-FFF2-40B4-BE49-F238E27FC236}">
                <a16:creationId xmlns:a16="http://schemas.microsoft.com/office/drawing/2014/main" id="{147A0FF7-3F9B-9842-8F8F-942AE643B1C0}"/>
              </a:ext>
            </a:extLst>
          </p:cNvPr>
          <p:cNvSpPr txBox="1"/>
          <p:nvPr/>
        </p:nvSpPr>
        <p:spPr>
          <a:xfrm>
            <a:off x="1811045" y="2734692"/>
            <a:ext cx="1324402" cy="507831"/>
          </a:xfrm>
          <a:prstGeom prst="rect">
            <a:avLst/>
          </a:prstGeom>
          <a:noFill/>
        </p:spPr>
        <p:txBody>
          <a:bodyPr wrap="none" rtlCol="0">
            <a:spAutoFit/>
          </a:bodyPr>
          <a:lstStyle/>
          <a:p>
            <a:r>
              <a:rPr lang="en-US" dirty="0"/>
              <a:t>Andy Ho</a:t>
            </a:r>
          </a:p>
          <a:p>
            <a:r>
              <a:rPr lang="en-US" dirty="0" err="1"/>
              <a:t>atho@smu.edu</a:t>
            </a:r>
            <a:endParaRPr lang="en-US" dirty="0"/>
          </a:p>
        </p:txBody>
      </p:sp>
      <p:sp>
        <p:nvSpPr>
          <p:cNvPr id="4" name="TextBox 3">
            <a:extLst>
              <a:ext uri="{FF2B5EF4-FFF2-40B4-BE49-F238E27FC236}">
                <a16:creationId xmlns:a16="http://schemas.microsoft.com/office/drawing/2014/main" id="{04E93D86-9E14-F74D-B4E3-C159B818BDF6}"/>
              </a:ext>
            </a:extLst>
          </p:cNvPr>
          <p:cNvSpPr txBox="1"/>
          <p:nvPr/>
        </p:nvSpPr>
        <p:spPr>
          <a:xfrm>
            <a:off x="3909799" y="2734691"/>
            <a:ext cx="1709122" cy="507831"/>
          </a:xfrm>
          <a:prstGeom prst="rect">
            <a:avLst/>
          </a:prstGeom>
          <a:noFill/>
        </p:spPr>
        <p:txBody>
          <a:bodyPr wrap="none" rtlCol="0">
            <a:spAutoFit/>
          </a:bodyPr>
          <a:lstStyle/>
          <a:p>
            <a:r>
              <a:rPr lang="en-US" dirty="0"/>
              <a:t>An Nguyen</a:t>
            </a:r>
          </a:p>
          <a:p>
            <a:r>
              <a:rPr lang="en-US" dirty="0"/>
              <a:t>anguyen2@smu.edu</a:t>
            </a:r>
          </a:p>
        </p:txBody>
      </p:sp>
      <p:sp>
        <p:nvSpPr>
          <p:cNvPr id="5" name="TextBox 4">
            <a:extLst>
              <a:ext uri="{FF2B5EF4-FFF2-40B4-BE49-F238E27FC236}">
                <a16:creationId xmlns:a16="http://schemas.microsoft.com/office/drawing/2014/main" id="{9DFB619A-7785-2E4B-B05E-9AFF4297915D}"/>
              </a:ext>
            </a:extLst>
          </p:cNvPr>
          <p:cNvSpPr txBox="1"/>
          <p:nvPr/>
        </p:nvSpPr>
        <p:spPr>
          <a:xfrm>
            <a:off x="6065210" y="2734691"/>
            <a:ext cx="1612942" cy="507831"/>
          </a:xfrm>
          <a:prstGeom prst="rect">
            <a:avLst/>
          </a:prstGeom>
          <a:noFill/>
        </p:spPr>
        <p:txBody>
          <a:bodyPr wrap="none" rtlCol="0">
            <a:spAutoFit/>
          </a:bodyPr>
          <a:lstStyle/>
          <a:p>
            <a:r>
              <a:rPr lang="en-US" dirty="0"/>
              <a:t>Jodi </a:t>
            </a:r>
            <a:r>
              <a:rPr lang="en-US" dirty="0" err="1"/>
              <a:t>Pafford</a:t>
            </a:r>
            <a:endParaRPr lang="en-US" dirty="0"/>
          </a:p>
          <a:p>
            <a:r>
              <a:rPr lang="en-US" dirty="0" err="1"/>
              <a:t>jpafford@smu.edu</a:t>
            </a:r>
            <a:endParaRPr lang="en-US" dirty="0"/>
          </a:p>
        </p:txBody>
      </p:sp>
    </p:spTree>
    <p:extLst>
      <p:ext uri="{BB962C8B-B14F-4D97-AF65-F5344CB8AC3E}">
        <p14:creationId xmlns:p14="http://schemas.microsoft.com/office/powerpoint/2010/main" val="368204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SMU-07.18.18--">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ityTemplate_07.18.18-Blue.pptx" id="{7B2840EA-E972-41B9-AE29-FC969668025C}" vid="{483B4268-7FCC-40BF-996C-1D7489B8C486}"/>
    </a:ext>
  </a:extLst>
</a:theme>
</file>

<file path=ppt/theme/theme2.xml><?xml version="1.0" encoding="utf-8"?>
<a:theme xmlns:a="http://schemas.openxmlformats.org/drawingml/2006/main" name="Office Theme">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43274</TotalTime>
  <Words>646</Words>
  <Application>Microsoft Macintosh PowerPoint</Application>
  <PresentationFormat>On-screen Show (16:9)</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Palatino Linotype</vt:lpstr>
      <vt:lpstr>Trebuchet MS</vt:lpstr>
      <vt:lpstr>--SMU-07.18.18--</vt:lpstr>
      <vt:lpstr>GDPR Compliant Public Blockchain using AI Smart Contract</vt:lpstr>
      <vt:lpstr>PowerPoint Presentation</vt:lpstr>
      <vt:lpstr>PowerPoint Presentation</vt:lpstr>
      <vt:lpstr>PowerPoint Presentation</vt:lpstr>
      <vt:lpstr>PowerPoint Presentation</vt:lpstr>
      <vt:lpstr>PowerPoint Presentation</vt:lpstr>
      <vt:lpstr>PowerPoint Presentation</vt:lpstr>
      <vt:lpstr>CONCLUSION: More Research Required </vt:lpstr>
      <vt:lpstr>QUESTIONS?</vt:lpstr>
      <vt:lpstr>REFERENCES</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O'Berg, Gary</dc:creator>
  <cp:lastModifiedBy>Microsoft Office User</cp:lastModifiedBy>
  <cp:revision>526</cp:revision>
  <cp:lastPrinted>2018-03-23T14:39:46Z</cp:lastPrinted>
  <dcterms:created xsi:type="dcterms:W3CDTF">2016-06-08T17:45:18Z</dcterms:created>
  <dcterms:modified xsi:type="dcterms:W3CDTF">2019-04-14T22:45:24Z</dcterms:modified>
</cp:coreProperties>
</file>